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6" r:id="rId12"/>
    <p:sldId id="269" r:id="rId13"/>
    <p:sldId id="271" r:id="rId14"/>
    <p:sldId id="273" r:id="rId15"/>
    <p:sldId id="274" r:id="rId16"/>
    <p:sldId id="275" r:id="rId17"/>
    <p:sldId id="276" r:id="rId18"/>
    <p:sldId id="258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8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24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ampson.byu.edu/courses/z2p2z-calculator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tiff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tiff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sp-stat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3389" y="2120740"/>
            <a:ext cx="104652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Comparing distributions, Normal model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</p:spTree>
    <p:extLst>
      <p:ext uri="{BB962C8B-B14F-4D97-AF65-F5344CB8AC3E}">
        <p14:creationId xmlns:p14="http://schemas.microsoft.com/office/powerpoint/2010/main" val="1484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z-Scores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4896533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compare different values in different units,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values should be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standardized!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standardized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using standard deviation as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ruler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elements: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shifting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scaling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047" y="1941828"/>
            <a:ext cx="1347696" cy="8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Shifting and rescaling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256" y="931606"/>
            <a:ext cx="3686386" cy="254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33" y="858948"/>
            <a:ext cx="2146041" cy="30511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224" y="940937"/>
            <a:ext cx="3599503" cy="2540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696" y="3741114"/>
            <a:ext cx="7849085" cy="21666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45691" y="1154364"/>
            <a:ext cx="1361552" cy="698535"/>
            <a:chOff x="5990310" y="1206328"/>
            <a:chExt cx="1361552" cy="698535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6096000" y="1903445"/>
              <a:ext cx="877079" cy="14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990310" y="1206328"/>
              <a:ext cx="1361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Subtract recommended </a:t>
              </a:r>
              <a:r>
                <a:rPr lang="en-US" altLang="ko-KR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weight: 74 kg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624" y="4148641"/>
            <a:ext cx="1684543" cy="22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72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models: When is a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z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-score big?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you’ve got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-score of 3. How surprising your observation is?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answer this question, you need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your data’s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“All models are wrong, but some are useful.” 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George Box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Most popular model: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Normal models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(bell-shaped curves)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unimodal, symmetric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mean,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standard deviation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Why Greek? These are parameters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not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numerical summaries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data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Numerical summaries of the data: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still call the standardized value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z-score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 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: standard Normal model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blipFill rotWithShape="0">
                <a:blip r:embed="rId6"/>
                <a:stretch>
                  <a:fillRect l="-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7047928" y="5449150"/>
            <a:ext cx="3167062" cy="790679"/>
            <a:chOff x="7047928" y="5449150"/>
            <a:chExt cx="3167062" cy="790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5425" y="5489386"/>
              <a:ext cx="1229565" cy="6916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7928" y="5449150"/>
              <a:ext cx="1259633" cy="790679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8438190" y="5834618"/>
              <a:ext cx="47586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7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Normality assumption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7123104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All models make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assumptions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should be carefully examined.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Nearly normal condition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(it’s sufficient):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shape: unimodal, symmetric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check it with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histogram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or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normal probability plot.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also by checking the associated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conditions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8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68–95–99.7 Rule 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875207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68% of the data fall within 1 standard deviation, 95% within 2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std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99.7% within 3 std.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 = 1 means, you are 84%! Why?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066" y="1838684"/>
            <a:ext cx="7213868" cy="26858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80126" y="1424610"/>
            <a:ext cx="22317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100-(50-68/2) = 84%</a:t>
            </a:r>
          </a:p>
        </p:txBody>
      </p:sp>
    </p:spTree>
    <p:extLst>
      <p:ext uri="{BB962C8B-B14F-4D97-AF65-F5344CB8AC3E}">
        <p14:creationId xmlns:p14="http://schemas.microsoft.com/office/powerpoint/2010/main" val="1375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Finding Normal percentiles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5702074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table of Normal percentiles (Table Z in Appendix D)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google it!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306" y="1481937"/>
            <a:ext cx="9280849" cy="25181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033" y="4398867"/>
            <a:ext cx="6261596" cy="450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0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Finding Normal percentiles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51917" y="3312368"/>
            <a:ext cx="2024743" cy="92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576449" y="5458060"/>
            <a:ext cx="32964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p-to-z is same: Table Z again.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28459" y="906961"/>
            <a:ext cx="4391523" cy="403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  <a:hlinkClick r:id="rId6"/>
              </a:rPr>
              <a:t>://</a:t>
            </a: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sampson.byu.edu/courses/z2p2z-calculator.html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07" y="1550020"/>
            <a:ext cx="7937586" cy="3550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6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probability 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697992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Original value against normal scores (theoretically expected value):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to Q-Q plot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(quantile-quantile plot)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1998" y="1917960"/>
            <a:ext cx="5365577" cy="3027543"/>
            <a:chOff x="661998" y="1917960"/>
            <a:chExt cx="5365577" cy="3027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998" y="2283077"/>
              <a:ext cx="5365577" cy="2662426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3632036" y="1917960"/>
              <a:ext cx="982961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symmetric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56334" y="1761889"/>
            <a:ext cx="4801862" cy="3183614"/>
            <a:chOff x="5956334" y="1761889"/>
            <a:chExt cx="4801862" cy="31836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6334" y="1761889"/>
              <a:ext cx="4801862" cy="318361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8958127" y="1917960"/>
              <a:ext cx="743858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skewed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6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" charset="0"/>
                <a:cs typeface="Seravek" charset="0"/>
              </a:rPr>
              <a:t>Let’s review the code: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C8DB67-80CA-DC48-A678-869D851A3FEA}"/>
              </a:ext>
            </a:extLst>
          </p:cNvPr>
          <p:cNvSpPr/>
          <p:nvPr/>
        </p:nvSpPr>
        <p:spPr>
          <a:xfrm>
            <a:off x="216490" y="1510640"/>
            <a:ext cx="69014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Seravek Light" panose="020B0503040000020004" pitchFamily="34" charset="0"/>
              </a:rPr>
              <a:t>Source code: /scripts/ L04_comparing_distributions.m</a:t>
            </a:r>
          </a:p>
          <a:p>
            <a:r>
              <a:rPr lang="en-US" altLang="ko-KR" sz="2000" dirty="0">
                <a:latin typeface="Seravek Light" panose="020B0503040000020004" pitchFamily="34" charset="0"/>
              </a:rPr>
              <a:t>Code &amp; output: /scripts/ L04_comparing_distributions.html</a:t>
            </a:r>
          </a:p>
          <a:p>
            <a:endParaRPr lang="en-US" altLang="ko-KR" sz="2000" dirty="0">
              <a:latin typeface="Seravek Light" panose="020B0503040000020004" pitchFamily="34" charset="0"/>
            </a:endParaRPr>
          </a:p>
          <a:p>
            <a:r>
              <a:rPr lang="en-US" altLang="ko-KR" sz="2000" dirty="0">
                <a:latin typeface="Seravek Light" panose="020B0503040000020004" pitchFamily="34" charset="0"/>
              </a:rPr>
              <a:t>To see html, you have to download the files!</a:t>
            </a:r>
            <a:endParaRPr lang="ko-KR" altLang="en-US" sz="2000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50E38B-1CE6-FD4A-8AE7-F559DFF32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233" y="784836"/>
            <a:ext cx="5360742" cy="45744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580BB4-C6CC-F848-9FD5-48AFD323F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267" y="3047304"/>
            <a:ext cx="334319" cy="3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40778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B3DEFB-958A-204E-B19F-0C5238B6F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60" y="811142"/>
            <a:ext cx="6662043" cy="4764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3E7E6D-909E-D24D-BD0B-5AE53CF02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951" y="1596770"/>
            <a:ext cx="4678602" cy="38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58EB8B-D453-8E41-AB62-53089FAE6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9"/>
          <a:stretch/>
        </p:blipFill>
        <p:spPr>
          <a:xfrm>
            <a:off x="233435" y="1631575"/>
            <a:ext cx="5715718" cy="42761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20DF20-03E9-C640-BAD6-805259959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61108"/>
            <a:ext cx="5814785" cy="5746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4A3B73-F159-2840-A78E-3E74EC6F14B3}"/>
              </a:ext>
            </a:extLst>
          </p:cNvPr>
          <p:cNvSpPr/>
          <p:nvPr/>
        </p:nvSpPr>
        <p:spPr>
          <a:xfrm>
            <a:off x="216491" y="222608"/>
            <a:ext cx="435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draw a </a:t>
            </a:r>
            <a:r>
              <a:rPr lang="en-US" altLang="ko-KR" dirty="0" err="1">
                <a:latin typeface="Seravek" charset="0"/>
                <a:ea typeface="Seravek" charset="0"/>
                <a:cs typeface="Seravek" charset="0"/>
              </a:rPr>
              <a:t>timeplot</a:t>
            </a: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 and loess smoothing</a:t>
            </a:r>
          </a:p>
        </p:txBody>
      </p:sp>
    </p:spTree>
    <p:extLst>
      <p:ext uri="{BB962C8B-B14F-4D97-AF65-F5344CB8AC3E}">
        <p14:creationId xmlns:p14="http://schemas.microsoft.com/office/powerpoint/2010/main" val="160970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952AC-D689-4C4B-9E8B-2241C8564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91" y="800378"/>
            <a:ext cx="5627790" cy="42227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030E08-BA82-D54E-81EC-7FDFD3F2B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707" y="445217"/>
            <a:ext cx="5776236" cy="21963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293C9D-9646-8944-B21B-D4E913994AD4}"/>
              </a:ext>
            </a:extLst>
          </p:cNvPr>
          <p:cNvSpPr/>
          <p:nvPr/>
        </p:nvSpPr>
        <p:spPr>
          <a:xfrm>
            <a:off x="216491" y="222608"/>
            <a:ext cx="570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draw a normal probability plot: Original scale data</a:t>
            </a:r>
          </a:p>
        </p:txBody>
      </p:sp>
    </p:spTree>
    <p:extLst>
      <p:ext uri="{BB962C8B-B14F-4D97-AF65-F5344CB8AC3E}">
        <p14:creationId xmlns:p14="http://schemas.microsoft.com/office/powerpoint/2010/main" val="287130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030E08-BA82-D54E-81EC-7FDFD3F2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707" y="445217"/>
            <a:ext cx="5776236" cy="21963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53CAD6C-C86C-2744-8859-A8C24D978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59" y="1122259"/>
            <a:ext cx="5735917" cy="37574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404BE2-05CF-E94D-8495-E5491C7F0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567" y="2716714"/>
            <a:ext cx="5719856" cy="20471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D994F9-A147-E741-A00D-D48CBC6FB8A1}"/>
              </a:ext>
            </a:extLst>
          </p:cNvPr>
          <p:cNvSpPr/>
          <p:nvPr/>
        </p:nvSpPr>
        <p:spPr>
          <a:xfrm>
            <a:off x="216491" y="222608"/>
            <a:ext cx="520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draw a normal probability plot: Log scale data</a:t>
            </a:r>
          </a:p>
        </p:txBody>
      </p:sp>
    </p:spTree>
    <p:extLst>
      <p:ext uri="{BB962C8B-B14F-4D97-AF65-F5344CB8AC3E}">
        <p14:creationId xmlns:p14="http://schemas.microsoft.com/office/powerpoint/2010/main" val="3545094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030E08-BA82-D54E-81EC-7FDFD3F2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707" y="445217"/>
            <a:ext cx="5776236" cy="21963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404BE2-05CF-E94D-8495-E5491C7F0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567" y="2716714"/>
            <a:ext cx="5719856" cy="2047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739B3B-8387-1C47-BCCE-357D976F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83" y="1024367"/>
            <a:ext cx="5802406" cy="37135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0DFCF-90EF-434F-83EE-0F1F3445B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6778" y="4737907"/>
            <a:ext cx="5719856" cy="21127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ED100-D26A-B445-BDB0-ED62388C7C75}"/>
              </a:ext>
            </a:extLst>
          </p:cNvPr>
          <p:cNvSpPr/>
          <p:nvPr/>
        </p:nvSpPr>
        <p:spPr>
          <a:xfrm>
            <a:off x="216491" y="222608"/>
            <a:ext cx="626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draw a normal probability plot: Normal distribution data</a:t>
            </a:r>
          </a:p>
        </p:txBody>
      </p:sp>
    </p:spTree>
    <p:extLst>
      <p:ext uri="{BB962C8B-B14F-4D97-AF65-F5344CB8AC3E}">
        <p14:creationId xmlns:p14="http://schemas.microsoft.com/office/powerpoint/2010/main" val="2604614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7E62CB-A891-C04D-B842-072B1CAFC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757" y="220775"/>
            <a:ext cx="9572485" cy="6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9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FABF84-9641-294B-9A64-6989609A574D}"/>
              </a:ext>
            </a:extLst>
          </p:cNvPr>
          <p:cNvSpPr/>
          <p:nvPr/>
        </p:nvSpPr>
        <p:spPr>
          <a:xfrm>
            <a:off x="69202" y="102769"/>
            <a:ext cx="1489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" charset="0"/>
                <a:ea typeface="Seravek" charset="0"/>
                <a:cs typeface="Seravek" charset="0"/>
                <a:hlinkClick r:id="rId6"/>
              </a:rPr>
              <a:t>https://jasp-stats.org</a:t>
            </a:r>
            <a:endParaRPr lang="en-US" altLang="ko-KR" sz="1100" dirty="0">
              <a:latin typeface="Seravek" charset="0"/>
              <a:ea typeface="Seravek" charset="0"/>
              <a:cs typeface="Seravek" charset="0"/>
            </a:endParaRPr>
          </a:p>
          <a:p>
            <a:endParaRPr lang="en-US" altLang="ko-KR" sz="11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B1599A-C15C-CA43-A711-7F84CC63D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150" y="445217"/>
            <a:ext cx="8755509" cy="599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9D449-FB96-DE46-AFC9-08A343BE10F5}"/>
              </a:ext>
            </a:extLst>
          </p:cNvPr>
          <p:cNvSpPr txBox="1"/>
          <p:nvPr/>
        </p:nvSpPr>
        <p:spPr>
          <a:xfrm>
            <a:off x="2279573" y="2667210"/>
            <a:ext cx="25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Seravek" panose="020B0503040000020004" pitchFamily="34" charset="0"/>
              </a:rPr>
              <a:t>Let’s try JASP next time!</a:t>
            </a:r>
            <a:endParaRPr kumimoji="1" lang="ko-KR" altLang="en-US" dirty="0">
              <a:solidFill>
                <a:srgbClr val="C00000"/>
              </a:solidFill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model,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</p:spTree>
    <p:extLst>
      <p:ext uri="{BB962C8B-B14F-4D97-AF65-F5344CB8AC3E}">
        <p14:creationId xmlns:p14="http://schemas.microsoft.com/office/powerpoint/2010/main" val="99031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18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Groups with Histogram and Boxplots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95" y="3431278"/>
            <a:ext cx="3537209" cy="268014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7377" y="1013598"/>
            <a:ext cx="4272965" cy="191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Data: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Who: Days during 2011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When: 2011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What: Average daily wind speed (mph)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Where: Hopkins Forest in western Massachusetts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Why: Long-term observations to study ecology and climate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532" y="1119674"/>
            <a:ext cx="6502845" cy="2311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092" y="3370546"/>
            <a:ext cx="6370200" cy="2983649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7168543" y="3668825"/>
            <a:ext cx="2934714" cy="44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Outliers are context dependent!</a:t>
            </a:r>
            <a:endParaRPr lang="en-US" altLang="ko-KR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9314153" cy="5853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may be the most important values.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they maybe just errors.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to do with them?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Correct them if possible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summaries and analyses with and without the outliers (readers can decide)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statistical methods: down-weight them (e.g., robust regression), smoothing, etc.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do: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Leave them in place and proceed as if nothing were unusual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Omit an outlier from the analysis without comment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03" b="23278"/>
          <a:stretch/>
        </p:blipFill>
        <p:spPr>
          <a:xfrm>
            <a:off x="7791061" y="1648781"/>
            <a:ext cx="3620278" cy="22420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6800" y="1632170"/>
            <a:ext cx="4255208" cy="2901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51" y="1550305"/>
            <a:ext cx="6370200" cy="2983649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136286" y="989045"/>
            <a:ext cx="96562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Values against time: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timeplot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, time-series data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(e.g., neural activity data, stock market, bio-sensor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)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Smoothing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21373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Lowess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(locally weighted scatterplot smoothing)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" y="1962330"/>
            <a:ext cx="5343849" cy="363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25" y="1962330"/>
            <a:ext cx="5419873" cy="3634094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2404454"/>
            <a:ext cx="1361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Moving average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0302" y="277011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1647" y="2770109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52992" y="277167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9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29101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413" y="1235491"/>
            <a:ext cx="5290761" cy="60712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Smoothing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21373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Lowess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(locally weighted scatterplot smoothing)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147" y="1725154"/>
            <a:ext cx="3641999" cy="45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5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26556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symmetry: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1" y="1725154"/>
            <a:ext cx="8478391" cy="280387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932378" y="2569497"/>
            <a:ext cx="3580297" cy="3147094"/>
            <a:chOff x="7932378" y="2569497"/>
            <a:chExt cx="3580297" cy="31470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2378" y="3038705"/>
              <a:ext cx="3580297" cy="2677886"/>
            </a:xfrm>
            <a:prstGeom prst="rec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텍스트 상자 14"/>
            <p:cNvSpPr txBox="1"/>
            <p:nvPr/>
          </p:nvSpPr>
          <p:spPr>
            <a:xfrm>
              <a:off x="8117663" y="2569497"/>
              <a:ext cx="3209725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Logarithms</a:t>
              </a:r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 of 2005 CEO compensations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1136285" y="4720899"/>
            <a:ext cx="515416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Very common in physio data preprocessing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logarithm, square root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8379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04  |  091218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36533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 across groups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07020" y="1677107"/>
            <a:ext cx="3537992" cy="3781623"/>
            <a:chOff x="2532170" y="1677107"/>
            <a:chExt cx="3537992" cy="37816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2170" y="1677107"/>
              <a:ext cx="3151789" cy="342002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261654" y="5181731"/>
              <a:ext cx="18085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Palatino" charset="0"/>
                </a:rPr>
                <a:t>*ETS</a:t>
              </a:r>
              <a:r>
                <a:rPr lang="en-US" altLang="ko-KR" sz="1200" dirty="0">
                  <a:latin typeface="Palatino" charset="0"/>
                </a:rPr>
                <a:t>: exposed </a:t>
              </a:r>
              <a:r>
                <a:rPr lang="en-US" altLang="ko-KR" sz="1200">
                  <a:latin typeface="Palatino" charset="0"/>
                </a:rPr>
                <a:t>to smoke</a:t>
              </a:r>
              <a:endParaRPr lang="en-US" altLang="ko-KR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96009" y="1449929"/>
            <a:ext cx="3312113" cy="3647205"/>
            <a:chOff x="6396009" y="1449929"/>
            <a:chExt cx="3312113" cy="36472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009" y="1677107"/>
              <a:ext cx="3312113" cy="3420027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7707090" y="1449929"/>
              <a:ext cx="1279133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Log-transform</a:t>
              </a:r>
              <a:endParaRPr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1" name="텍스트 상자 20"/>
          <p:cNvSpPr txBox="1"/>
          <p:nvPr/>
        </p:nvSpPr>
        <p:spPr>
          <a:xfrm>
            <a:off x="1136286" y="5562918"/>
            <a:ext cx="105823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Normalization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one of the key elements for recent successes of artificial intelligence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19087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1254</Words>
  <Application>Microsoft Macintosh PowerPoint</Application>
  <PresentationFormat>와이드스크린</PresentationFormat>
  <Paragraphs>195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Arial</vt:lpstr>
      <vt:lpstr>Cambria Math</vt:lpstr>
      <vt:lpstr>Palatino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129</cp:revision>
  <dcterms:created xsi:type="dcterms:W3CDTF">2017-08-24T21:55:02Z</dcterms:created>
  <dcterms:modified xsi:type="dcterms:W3CDTF">2018-09-12T00:54:26Z</dcterms:modified>
</cp:coreProperties>
</file>